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5" r:id="rId1"/>
  </p:sldMasterIdLst>
  <p:notesMasterIdLst>
    <p:notesMasterId r:id="rId22"/>
  </p:notesMasterIdLst>
  <p:sldIdLst>
    <p:sldId id="287" r:id="rId2"/>
    <p:sldId id="286" r:id="rId3"/>
    <p:sldId id="256" r:id="rId4"/>
    <p:sldId id="257" r:id="rId5"/>
    <p:sldId id="265" r:id="rId6"/>
    <p:sldId id="270" r:id="rId7"/>
    <p:sldId id="288" r:id="rId8"/>
    <p:sldId id="289" r:id="rId9"/>
    <p:sldId id="272" r:id="rId10"/>
    <p:sldId id="290" r:id="rId11"/>
    <p:sldId id="291" r:id="rId12"/>
    <p:sldId id="292" r:id="rId13"/>
    <p:sldId id="293" r:id="rId14"/>
    <p:sldId id="294" r:id="rId15"/>
    <p:sldId id="278" r:id="rId16"/>
    <p:sldId id="296" r:id="rId17"/>
    <p:sldId id="279" r:id="rId18"/>
    <p:sldId id="295" r:id="rId19"/>
    <p:sldId id="297" r:id="rId20"/>
    <p:sldId id="28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FFFF00"/>
    <a:srgbClr val="0000FF"/>
    <a:srgbClr val="CC99FF"/>
    <a:srgbClr val="9999FF"/>
    <a:srgbClr val="33CCFF"/>
    <a:srgbClr val="CC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38" autoAdjust="0"/>
  </p:normalViewPr>
  <p:slideViewPr>
    <p:cSldViewPr>
      <p:cViewPr varScale="1">
        <p:scale>
          <a:sx n="89" d="100"/>
          <a:sy n="89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21CF3E-A0C0-4128-9C12-357DB21A9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8CEAF-691D-4938-A1A6-58D0EFD6C1C7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A004E8-AA1C-4D77-BD25-3BE290AE5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46A9C-16C2-4D47-8B9B-867FF9DAF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A469-F98F-4C35-993E-78A12AEA2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25D7-3443-4ED2-828D-373E351AD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679-BEFB-40D0-947C-A53116311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B6C38-2799-43AF-B8F9-999DE5943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880B-60E7-4252-8B9F-D7649E774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8201AE-0F68-4509-AE33-B5EB1AB6E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92E6-6BAC-46C7-8071-8F7F856D7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A8B57-A0B6-45F2-99DF-8BADCF307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AC2EB-6C2D-4EA4-A37C-A9558854F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AC95E02-605C-4484-A1EE-6ED9CEBA2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0B19B5F-1A8A-4909-88F9-6C187BF1D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7" r:id="rId2"/>
    <p:sldLayoutId id="2147484249" r:id="rId3"/>
    <p:sldLayoutId id="2147484246" r:id="rId4"/>
    <p:sldLayoutId id="2147484250" r:id="rId5"/>
    <p:sldLayoutId id="2147484245" r:id="rId6"/>
    <p:sldLayoutId id="2147484244" r:id="rId7"/>
    <p:sldLayoutId id="2147484251" r:id="rId8"/>
    <p:sldLayoutId id="2147484252" r:id="rId9"/>
    <p:sldLayoutId id="2147484243" r:id="rId10"/>
    <p:sldLayoutId id="2147484242" r:id="rId11"/>
    <p:sldLayoutId id="214748424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79388" y="214313"/>
            <a:ext cx="88217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latin typeface="Calibri" pitchFamily="34" charset="0"/>
                <a:cs typeface="Times New Roman" pitchFamily="18" charset="0"/>
              </a:rPr>
              <a:t>Анализ результатов контрольной работы №4</a:t>
            </a:r>
          </a:p>
          <a:p>
            <a:pPr algn="ctr" eaLnBrk="0" hangingPunct="0"/>
            <a:r>
              <a:rPr lang="ru-RU" sz="2400" b="1">
                <a:latin typeface="Calibri" pitchFamily="34" charset="0"/>
                <a:cs typeface="Times New Roman" pitchFamily="18" charset="0"/>
              </a:rPr>
              <a:t>по теме: «Молекулярно-кинетическая теория газов»</a:t>
            </a:r>
            <a:endParaRPr lang="ru-RU" sz="240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31800" y="2924175"/>
          <a:ext cx="8135938" cy="1476375"/>
        </p:xfrm>
        <a:graphic>
          <a:graphicData uri="http://schemas.openxmlformats.org/drawingml/2006/table">
            <a:tbl>
              <a:tblPr/>
              <a:tblGrid>
                <a:gridCol w="2519363"/>
                <a:gridCol w="1652587"/>
                <a:gridCol w="1322388"/>
                <a:gridCol w="1320800"/>
                <a:gridCol w="1320800"/>
              </a:tblGrid>
              <a:tr h="492125">
                <a:tc>
                  <a:txBody>
                    <a:bodyPr/>
                    <a:lstStyle/>
                    <a:p>
                      <a:pPr marL="457200" marR="0" lvl="0" indent="47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47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«2»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«3»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«4»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«5»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4763" marR="0" lvl="0" indent="47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человек(а)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47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4763" marR="0" lvl="0" indent="47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47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31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Rectangle 2"/>
          <p:cNvSpPr>
            <a:spLocks noChangeArrowheads="1"/>
          </p:cNvSpPr>
          <p:nvPr/>
        </p:nvSpPr>
        <p:spPr bwMode="auto">
          <a:xfrm>
            <a:off x="179388" y="1484313"/>
            <a:ext cx="87487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11150" eaLnBrk="0" hangingPunct="0"/>
            <a:r>
              <a:rPr lang="ru-RU" sz="2400" i="1">
                <a:latin typeface="Calibri" pitchFamily="34" charset="0"/>
                <a:cs typeface="Times New Roman" pitchFamily="18" charset="0"/>
              </a:rPr>
              <a:t>Всего писало контрольную работу: ___ человек(а)</a:t>
            </a:r>
            <a:endParaRPr lang="ru-RU" sz="2400"/>
          </a:p>
          <a:p>
            <a:pPr indent="311150" eaLnBrk="0" hangingPunct="0"/>
            <a:r>
              <a:rPr lang="ru-RU" sz="2400" i="1">
                <a:latin typeface="Calibri" pitchFamily="34" charset="0"/>
                <a:cs typeface="Times New Roman" pitchFamily="18" charset="0"/>
              </a:rPr>
              <a:t>Отсутствовало на контрольной работе: ___ человек(а)</a:t>
            </a:r>
            <a:endParaRPr lang="ru-RU" sz="2400"/>
          </a:p>
          <a:p>
            <a:pPr indent="311150" eaLnBrk="0" hangingPunct="0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1331913" y="1773238"/>
            <a:ext cx="62277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Влажность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ctr"/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содержание водяного пара в воздухе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Характеристики влажности: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313"/>
            <a:ext cx="9144000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8775" indent="-266700" algn="just">
              <a:buFontTx/>
              <a:buAutoNum type="arabicPeriod"/>
              <a:defRPr/>
            </a:pP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Парциальное давление водяного пара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marL="742950" indent="-742950" algn="ct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это давление, которое производил бы водяной пар, если бы все остальные газы отсутствовали</a:t>
            </a:r>
          </a:p>
          <a:p>
            <a:pPr marL="742950" indent="-742950" algn="ct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defRPr/>
            </a:pP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[Па]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Характеристики влажности: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1773238"/>
            <a:ext cx="864235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1813" indent="-531813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Абсолютная влажность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531813" indent="-531813">
              <a:defRPr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это плотность водяного пара, содержащегося в воздухе</a:t>
            </a:r>
          </a:p>
          <a:p>
            <a:pPr marL="531813" indent="-531813">
              <a:defRPr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 [г/м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]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2464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Характеристики влажности:</a:t>
            </a:r>
            <a:endParaRPr lang="ru-RU" dirty="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1042988"/>
            <a:ext cx="9144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31813" indent="-531813" algn="just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Относительная влажность воздуха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531813" indent="-531813" algn="just" eaLnBrk="0" hangingPunct="0"/>
            <a:endParaRPr lang="ru-RU" sz="2000" b="1">
              <a:latin typeface="Times New Roman" pitchFamily="18" charset="0"/>
              <a:cs typeface="Times New Roman" pitchFamily="18" charset="0"/>
            </a:endParaRPr>
          </a:p>
          <a:p>
            <a:pPr marL="531813" indent="-531813" algn="ctr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отношение парциального давления р водяного пара, содержащегося в воздухе при данной температуре, к давлению р</a:t>
            </a:r>
            <a:r>
              <a:rPr lang="ru-RU" sz="4000" b="1" baseline="-3000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насыщенного пара при той же температуре, выраженное в процентах: 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Рисунок 1" descr="http://festival.1september.ru/articles/569902/Image26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0175" y="5661025"/>
            <a:ext cx="154781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Характеристики влажности:</a:t>
            </a:r>
            <a:endParaRPr lang="ru-RU" dirty="0"/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15900" y="1341438"/>
            <a:ext cx="8712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Точка росы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температура, до которой должен охладиться воздух, чтобы находящийся в нём пар достиг состояния насыщения (при данной влажности воздуха и неизменном давлении)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564" y="1664804"/>
            <a:ext cx="4212146" cy="15844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Психрометр</a:t>
            </a:r>
          </a:p>
        </p:txBody>
      </p:sp>
      <p:pic>
        <p:nvPicPr>
          <p:cNvPr id="21507" name="Picture 4" descr="http://www.dorus.ru/photos/1496358.jpg"/>
          <p:cNvPicPr>
            <a:picLocks noChangeAspect="1" noChangeArrowheads="1"/>
          </p:cNvPicPr>
          <p:nvPr/>
        </p:nvPicPr>
        <p:blipFill>
          <a:blip r:embed="rId2"/>
          <a:srcRect l="21989" t="3700" r="28035" b="6004"/>
          <a:stretch>
            <a:fillRect/>
          </a:stretch>
        </p:blipFill>
        <p:spPr bwMode="auto">
          <a:xfrm>
            <a:off x="5759450" y="441325"/>
            <a:ext cx="2376488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468313" y="1016000"/>
            <a:ext cx="8459787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Найти относительную влажность воздуха, если показание сухого термометра t</a:t>
            </a:r>
            <a:r>
              <a:rPr lang="ru-RU" sz="3600" b="1" baseline="-25000"/>
              <a:t>с</a:t>
            </a:r>
            <a:r>
              <a:rPr lang="ru-RU" sz="3600" b="1"/>
              <a:t> = 30</a:t>
            </a:r>
            <a:r>
              <a:rPr lang="ru-RU" sz="3600" b="1" baseline="30000"/>
              <a:t>о </a:t>
            </a:r>
            <a:r>
              <a:rPr lang="ru-RU" sz="3600" b="1"/>
              <a:t>С, а показание влажного термометра t</a:t>
            </a:r>
            <a:r>
              <a:rPr lang="ru-RU" sz="3600" b="1" baseline="-25000"/>
              <a:t>в</a:t>
            </a:r>
            <a:r>
              <a:rPr lang="ru-RU" sz="3600" b="1"/>
              <a:t> = 26 </a:t>
            </a:r>
            <a:r>
              <a:rPr lang="ru-RU" sz="3600" b="1" baseline="30000"/>
              <a:t>о</a:t>
            </a:r>
            <a:r>
              <a:rPr lang="ru-RU" sz="3600" b="1"/>
              <a:t>С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 rot="10800000" flipV="1">
            <a:off x="395288" y="3660775"/>
            <a:ext cx="83169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разность показаний термометров 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t = t</a:t>
            </a:r>
            <a:r>
              <a:rPr lang="ru-RU" sz="4000" baseline="-300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– t</a:t>
            </a:r>
            <a:r>
              <a:rPr lang="ru-RU" sz="4000" baseline="-300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= 4 </a:t>
            </a:r>
            <a:r>
              <a:rPr lang="ru-RU" sz="4000" baseline="3000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just" eaLnBrk="0" hangingPunct="0"/>
            <a:r>
              <a:rPr lang="ru-RU" sz="2400">
                <a:latin typeface="Times New Roman" pitchFamily="18" charset="0"/>
                <a:cs typeface="Times New Roman" pitchFamily="18" charset="0"/>
              </a:rPr>
              <a:t>по психометрической таблице на пересечении показаний сухого термометра и разности показаний термометра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находим 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73%</a:t>
            </a: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 rot="10800000" flipV="1">
            <a:off x="2592388" y="3284538"/>
            <a:ext cx="4356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 rot="10800000" flipV="1">
            <a:off x="2376488" y="260350"/>
            <a:ext cx="4356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8313" y="1376363"/>
          <a:ext cx="8424862" cy="2419350"/>
        </p:xfrm>
        <a:graphic>
          <a:graphicData uri="http://schemas.openxmlformats.org/drawingml/2006/table">
            <a:tbl>
              <a:tblPr/>
              <a:tblGrid>
                <a:gridCol w="2808287"/>
                <a:gridCol w="2808288"/>
                <a:gridCol w="2808287"/>
              </a:tblGrid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1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26 </a:t>
                      </a:r>
                      <a:r>
                        <a:rPr kumimoji="0" lang="ru-RU" sz="4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22 </a:t>
                      </a:r>
                      <a:r>
                        <a:rPr kumimoji="0" lang="ru-RU" sz="4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2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26 </a:t>
                      </a:r>
                      <a:r>
                        <a:rPr kumimoji="0" lang="ru-RU" sz="4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20 </a:t>
                      </a:r>
                      <a:r>
                        <a:rPr kumimoji="0" lang="ru-RU" sz="4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3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28 </a:t>
                      </a:r>
                      <a:r>
                        <a:rPr kumimoji="0" lang="ru-RU" sz="4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4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25 </a:t>
                      </a:r>
                      <a:r>
                        <a:rPr kumimoji="0" lang="ru-RU" sz="4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http://lib3.podelise.ru/tw_files2/urls_22/14/d-13390/13390_html_2785897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441325"/>
            <a:ext cx="3565525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31800" y="2457450"/>
            <a:ext cx="4211638" cy="6842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1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Гигрометр</a:t>
            </a:r>
          </a:p>
        </p:txBody>
      </p:sp>
      <p:pic>
        <p:nvPicPr>
          <p:cNvPr id="24580" name="Picture 6" descr="http://www.modernlib.ru/books/bse/bolshaya_sovetskaya_enciklopediya_gi/i009-001-2117165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8" y="1052513"/>
            <a:ext cx="3448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 rot="10800000" flipV="1">
            <a:off x="250825" y="1295400"/>
            <a:ext cx="83899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3600">
                <a:latin typeface="Times New Roman" pitchFamily="18" charset="0"/>
                <a:cs typeface="Times New Roman" pitchFamily="18" charset="0"/>
              </a:rPr>
              <a:t>В комнате объёмом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120 м</a:t>
            </a:r>
            <a:r>
              <a:rPr lang="ru-RU" sz="3600" i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600" i="1" baseline="3000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относительная влажность воздуха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60%.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Определить массу водяных паров в воздухе комнаты. Давление насыщенных паров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600" i="1" baseline="-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baseline="-3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t =15 </a:t>
            </a:r>
            <a:r>
              <a:rPr lang="ru-RU" sz="3600" i="1" baseline="3000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равно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12 мм рт.ст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. Малярная масса воды 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M = 0,018 кг/моль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92388" y="296863"/>
            <a:ext cx="4211637" cy="68421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1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Дополнительная задача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55988" y="1016000"/>
            <a:ext cx="2627312" cy="14398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Жидкое</a:t>
            </a:r>
          </a:p>
        </p:txBody>
      </p:sp>
      <p:sp>
        <p:nvSpPr>
          <p:cNvPr id="3" name="Овал 2"/>
          <p:cNvSpPr/>
          <p:nvPr/>
        </p:nvSpPr>
        <p:spPr>
          <a:xfrm>
            <a:off x="5922963" y="4232275"/>
            <a:ext cx="2789237" cy="14398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Газообразное</a:t>
            </a:r>
          </a:p>
        </p:txBody>
      </p:sp>
      <p:sp>
        <p:nvSpPr>
          <p:cNvPr id="4" name="Овал 3"/>
          <p:cNvSpPr/>
          <p:nvPr/>
        </p:nvSpPr>
        <p:spPr>
          <a:xfrm>
            <a:off x="519113" y="4378325"/>
            <a:ext cx="2627312" cy="143986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Твёрдое</a:t>
            </a:r>
          </a:p>
        </p:txBody>
      </p:sp>
      <p:sp>
        <p:nvSpPr>
          <p:cNvPr id="8197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88925"/>
            <a:ext cx="9144000" cy="8302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Агрегатные состояния вещества</a:t>
            </a:r>
          </a:p>
        </p:txBody>
      </p:sp>
      <p:cxnSp>
        <p:nvCxnSpPr>
          <p:cNvPr id="7" name="Прямая со стрелкой 6"/>
          <p:cNvCxnSpPr>
            <a:stCxn id="2" idx="3"/>
          </p:cNvCxnSpPr>
          <p:nvPr/>
        </p:nvCxnSpPr>
        <p:spPr>
          <a:xfrm rot="5400000">
            <a:off x="2035175" y="2606675"/>
            <a:ext cx="2166938" cy="1443038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1559719" y="2388394"/>
            <a:ext cx="2409825" cy="15700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00" name="TextBox 13"/>
          <p:cNvSpPr txBox="1">
            <a:spLocks noChangeArrowheads="1"/>
          </p:cNvSpPr>
          <p:nvPr/>
        </p:nvSpPr>
        <p:spPr bwMode="auto">
          <a:xfrm rot="-3375267">
            <a:off x="1281907" y="2936081"/>
            <a:ext cx="2349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Плавление</a:t>
            </a:r>
          </a:p>
        </p:txBody>
      </p:sp>
      <p:sp>
        <p:nvSpPr>
          <p:cNvPr id="8201" name="TextBox 14"/>
          <p:cNvSpPr txBox="1">
            <a:spLocks noChangeArrowheads="1"/>
          </p:cNvSpPr>
          <p:nvPr/>
        </p:nvSpPr>
        <p:spPr bwMode="auto">
          <a:xfrm rot="-3375267">
            <a:off x="2194719" y="3301206"/>
            <a:ext cx="234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Кристаллизация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5649120" y="2351881"/>
            <a:ext cx="2081212" cy="167957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V="1">
            <a:off x="5375275" y="2552701"/>
            <a:ext cx="1862137" cy="1497012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038475" y="4816475"/>
            <a:ext cx="2921000" cy="36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>
            <a:off x="3074988" y="5181600"/>
            <a:ext cx="2884487" cy="1588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06" name="TextBox 31"/>
          <p:cNvSpPr txBox="1">
            <a:spLocks noChangeArrowheads="1"/>
          </p:cNvSpPr>
          <p:nvPr/>
        </p:nvSpPr>
        <p:spPr bwMode="auto">
          <a:xfrm rot="3020550">
            <a:off x="5788819" y="2910681"/>
            <a:ext cx="233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Парообразование</a:t>
            </a:r>
          </a:p>
        </p:txBody>
      </p:sp>
      <p:sp>
        <p:nvSpPr>
          <p:cNvPr id="8207" name="TextBox 32"/>
          <p:cNvSpPr txBox="1">
            <a:spLocks noChangeArrowheads="1"/>
          </p:cNvSpPr>
          <p:nvPr/>
        </p:nvSpPr>
        <p:spPr bwMode="auto">
          <a:xfrm rot="3081236">
            <a:off x="4971257" y="3248819"/>
            <a:ext cx="233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Конденсация</a:t>
            </a:r>
          </a:p>
        </p:txBody>
      </p:sp>
      <p:sp>
        <p:nvSpPr>
          <p:cNvPr id="8208" name="TextBox 33"/>
          <p:cNvSpPr txBox="1">
            <a:spLocks noChangeArrowheads="1"/>
          </p:cNvSpPr>
          <p:nvPr/>
        </p:nvSpPr>
        <p:spPr bwMode="auto">
          <a:xfrm>
            <a:off x="3294063" y="4414838"/>
            <a:ext cx="23368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Сублимация</a:t>
            </a:r>
          </a:p>
        </p:txBody>
      </p:sp>
      <p:sp>
        <p:nvSpPr>
          <p:cNvPr id="8209" name="TextBox 34"/>
          <p:cNvSpPr txBox="1">
            <a:spLocks noChangeArrowheads="1"/>
          </p:cNvSpPr>
          <p:nvPr/>
        </p:nvSpPr>
        <p:spPr bwMode="auto">
          <a:xfrm>
            <a:off x="3476625" y="5327650"/>
            <a:ext cx="233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Десублимация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1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68300"/>
            <a:ext cx="6870700" cy="10239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Домашнее задание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342188" cy="3508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/>
          </a:p>
          <a:p>
            <a:pPr marL="623887" indent="-51435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 smtClean="0"/>
              <a:t>Работа над ошибками для тех кто написал к.р. на «2» и «3»</a:t>
            </a:r>
          </a:p>
          <a:p>
            <a:pPr marL="623887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 smtClean="0"/>
              <a:t>Конспект</a:t>
            </a:r>
          </a:p>
          <a:p>
            <a:pPr marL="623887" indent="-514350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 smtClean="0"/>
              <a:t>Сообщение на тему: </a:t>
            </a:r>
            <a:r>
              <a:rPr lang="ru-RU" sz="2800" b="1" dirty="0" smtClean="0"/>
              <a:t>«</a:t>
            </a:r>
            <a:r>
              <a:rPr lang="ru-RU" sz="2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Значение влажности воздуха для живых организмов</a:t>
            </a:r>
            <a:r>
              <a:rPr lang="ru-RU" sz="2800" dirty="0" smtClean="0"/>
              <a:t>»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6624638" y="368300"/>
            <a:ext cx="2243137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fld id="{BB0607C9-16B4-4816-BFAE-15E0FA32A979}" type="datetime1">
              <a:rPr lang="ru-RU" sz="2400" b="1" smtClean="0"/>
              <a:pPr algn="r"/>
              <a:t>01.07.2013</a:t>
            </a:fld>
            <a:endParaRPr lang="ru-RU" sz="24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49425"/>
            <a:ext cx="8726488" cy="13144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b="1" smtClean="0"/>
              <a:t>"ВЗАИМНЫЕ ПРЕВРАЩЕНИЯ ЖИДКОСТЕЙ И ГАЗОВ"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497888" cy="298926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изучить процессы взаимного превращения жидкостей и газов, их названия и определения; характеристики влажности воздуха;</a:t>
            </a:r>
          </a:p>
          <a:p>
            <a:pPr algn="just" eaLnBrk="1" hangingPunct="1">
              <a:buFont typeface="Wingdings 3" pitchFamily="18" charset="2"/>
              <a:buNone/>
              <a:defRPr/>
            </a:pPr>
            <a:endParaRPr lang="ru-RU" sz="2400" i="1" dirty="0" smtClean="0"/>
          </a:p>
          <a:p>
            <a:pPr algn="just" eaLnBrk="1" hangingPunct="1"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научится определять влажность воздуха по показаниям психрометра.</a:t>
            </a:r>
          </a:p>
          <a:p>
            <a:pPr eaLnBrk="1" hangingPunct="1">
              <a:defRPr/>
            </a:pPr>
            <a:endParaRPr lang="ru-RU" sz="2400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3588" y="296652"/>
            <a:ext cx="6870700" cy="6175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Цели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503238" y="1592263"/>
            <a:ext cx="799306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Испарение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algn="ctr"/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переход вещества из жидкого или твёрдого состояния в газообразное – пар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3"/>
          <p:cNvSpPr>
            <a:spLocks noChangeArrowheads="1"/>
          </p:cNvSpPr>
          <p:nvPr/>
        </p:nvSpPr>
        <p:spPr bwMode="auto">
          <a:xfrm>
            <a:off x="468313" y="1484313"/>
            <a:ext cx="835183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Конденсация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водяного пара –</a:t>
            </a:r>
          </a:p>
          <a:p>
            <a:pPr algn="ctr"/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переход водяного пара, содержащегося в воздухе, в жидкое состояние (капли)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3"/>
          <p:cNvSpPr>
            <a:spLocks noChangeArrowheads="1"/>
          </p:cNvSpPr>
          <p:nvPr/>
        </p:nvSpPr>
        <p:spPr bwMode="auto">
          <a:xfrm>
            <a:off x="323850" y="549275"/>
            <a:ext cx="85328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Динамическое равновесие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между жидкостью и паром –</a:t>
            </a:r>
          </a:p>
          <a:p>
            <a:pPr algn="ctr"/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такое состояние, при котором число молекул, покидающих поверхность жидкости, равно в среднем числу молекул пара, возвратившихся за это же время в жидкость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68313" y="601663"/>
            <a:ext cx="8243887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algn="ctr" eaLnBrk="0" hangingPunct="0"/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Насыщенный пар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indent="269875" algn="ctr" eaLnBrk="0" hangingPunct="0"/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indent="269875" algn="ctr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это пар, находящийся в динамическом равновесии со своей жидкостью.</a:t>
            </a:r>
          </a:p>
          <a:p>
            <a:pPr indent="269875" algn="ctr" eaLnBrk="0" hangingPunct="0"/>
            <a:r>
              <a:rPr lang="ru-RU" sz="4000" b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baseline="-3000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= n∙k∙T 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287338" y="1341438"/>
            <a:ext cx="853281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u="sng">
                <a:latin typeface="Times New Roman" pitchFamily="18" charset="0"/>
                <a:cs typeface="Times New Roman" pitchFamily="18" charset="0"/>
              </a:rPr>
              <a:t>Кипение</a:t>
            </a:r>
          </a:p>
          <a:p>
            <a:endParaRPr lang="ru-RU" sz="4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это переход жидкости в пар, происходящий с образованием в объёме жидкости пузырьков пара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1046</TotalTime>
  <Words>370</Words>
  <Application>Microsoft Office PowerPoint</Application>
  <PresentationFormat>Экран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Comic Sans MS</vt:lpstr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1_Открытая</vt:lpstr>
      <vt:lpstr>2_Открытая</vt:lpstr>
      <vt:lpstr>3_Открытая</vt:lpstr>
      <vt:lpstr>4_Открытая</vt:lpstr>
      <vt:lpstr>5_Открытая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Zver</dc:creator>
  <cp:lastModifiedBy>Владимир</cp:lastModifiedBy>
  <cp:revision>71</cp:revision>
  <dcterms:created xsi:type="dcterms:W3CDTF">2008-02-04T21:23:59Z</dcterms:created>
  <dcterms:modified xsi:type="dcterms:W3CDTF">2013-07-01T05:12:58Z</dcterms:modified>
</cp:coreProperties>
</file>